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  <p:sldMasterId id="214748365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6" roundtripDataSignature="AMtx7mjovsMABxYmfR2XHUv/YGngJnvur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6"/>
          <p:cNvSpPr txBox="1"/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6"/>
          <p:cNvSpPr txBox="1"/>
          <p:nvPr>
            <p:ph idx="1" type="subTitle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16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6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6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4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5" name="Google Shape;75;p24"/>
          <p:cNvSpPr/>
          <p:nvPr>
            <p:ph idx="2" type="pic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6" name="Google Shape;76;p24"/>
          <p:cNvSpPr txBox="1"/>
          <p:nvPr>
            <p:ph idx="1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7" name="Google Shape;77;p24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4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4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5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5"/>
          <p:cNvSpPr txBox="1"/>
          <p:nvPr>
            <p:ph idx="1" type="body"/>
          </p:nvPr>
        </p:nvSpPr>
        <p:spPr>
          <a:xfrm rot="5400000">
            <a:off x="2396331" y="57944"/>
            <a:ext cx="4351338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3" name="Google Shape;83;p25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25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25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6"/>
          <p:cNvSpPr txBox="1"/>
          <p:nvPr>
            <p:ph type="title"/>
          </p:nvPr>
        </p:nvSpPr>
        <p:spPr>
          <a:xfrm rot="5400000">
            <a:off x="4623593" y="2285206"/>
            <a:ext cx="5811838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26"/>
          <p:cNvSpPr txBox="1"/>
          <p:nvPr>
            <p:ph idx="1" type="body"/>
          </p:nvPr>
        </p:nvSpPr>
        <p:spPr>
          <a:xfrm rot="5400000">
            <a:off x="623093" y="370681"/>
            <a:ext cx="5811838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9" name="Google Shape;89;p26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6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6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7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7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6" name="Google Shape;26;p17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7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7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5"/>
          <p:cNvSpPr txBox="1"/>
          <p:nvPr>
            <p:ph type="ctrTitle"/>
          </p:nvPr>
        </p:nvSpPr>
        <p:spPr>
          <a:xfrm>
            <a:off x="685800" y="1122363"/>
            <a:ext cx="77724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5"/>
          <p:cNvSpPr txBox="1"/>
          <p:nvPr>
            <p:ph idx="1" type="subTitle"/>
          </p:nvPr>
        </p:nvSpPr>
        <p:spPr>
          <a:xfrm>
            <a:off x="1143000" y="3602038"/>
            <a:ext cx="6858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32" name="Google Shape;32;p15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5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5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8"/>
          <p:cNvSpPr txBox="1"/>
          <p:nvPr>
            <p:ph type="title"/>
          </p:nvPr>
        </p:nvSpPr>
        <p:spPr>
          <a:xfrm>
            <a:off x="623888" y="1709739"/>
            <a:ext cx="78867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" name="Google Shape;37;p18"/>
          <p:cNvSpPr txBox="1"/>
          <p:nvPr>
            <p:ph idx="1" type="body"/>
          </p:nvPr>
        </p:nvSpPr>
        <p:spPr>
          <a:xfrm>
            <a:off x="623888" y="4589464"/>
            <a:ext cx="78867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8" name="Google Shape;38;p18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8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8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9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9"/>
          <p:cNvSpPr txBox="1"/>
          <p:nvPr>
            <p:ph idx="1" type="body"/>
          </p:nvPr>
        </p:nvSpPr>
        <p:spPr>
          <a:xfrm>
            <a:off x="6286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9"/>
          <p:cNvSpPr txBox="1"/>
          <p:nvPr>
            <p:ph idx="2" type="body"/>
          </p:nvPr>
        </p:nvSpPr>
        <p:spPr>
          <a:xfrm>
            <a:off x="4629150" y="1825625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5" name="Google Shape;45;p19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9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9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0"/>
          <p:cNvSpPr txBox="1"/>
          <p:nvPr>
            <p:ph type="title"/>
          </p:nvPr>
        </p:nvSpPr>
        <p:spPr>
          <a:xfrm>
            <a:off x="629841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20"/>
          <p:cNvSpPr txBox="1"/>
          <p:nvPr>
            <p:ph idx="1" type="body"/>
          </p:nvPr>
        </p:nvSpPr>
        <p:spPr>
          <a:xfrm>
            <a:off x="629842" y="1681163"/>
            <a:ext cx="386834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1" name="Google Shape;51;p20"/>
          <p:cNvSpPr txBox="1"/>
          <p:nvPr>
            <p:ph idx="2" type="body"/>
          </p:nvPr>
        </p:nvSpPr>
        <p:spPr>
          <a:xfrm>
            <a:off x="629842" y="2505075"/>
            <a:ext cx="3868340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2" name="Google Shape;52;p20"/>
          <p:cNvSpPr txBox="1"/>
          <p:nvPr>
            <p:ph idx="3" type="body"/>
          </p:nvPr>
        </p:nvSpPr>
        <p:spPr>
          <a:xfrm>
            <a:off x="4629150" y="1681163"/>
            <a:ext cx="3887391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53" name="Google Shape;53;p20"/>
          <p:cNvSpPr txBox="1"/>
          <p:nvPr>
            <p:ph idx="4" type="body"/>
          </p:nvPr>
        </p:nvSpPr>
        <p:spPr>
          <a:xfrm>
            <a:off x="4629150" y="2505075"/>
            <a:ext cx="3887391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4" name="Google Shape;54;p20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20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21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1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1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21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22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2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22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3"/>
          <p:cNvSpPr txBox="1"/>
          <p:nvPr>
            <p:ph type="title"/>
          </p:nvPr>
        </p:nvSpPr>
        <p:spPr>
          <a:xfrm>
            <a:off x="629841" y="457200"/>
            <a:ext cx="2949178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8" name="Google Shape;68;p23"/>
          <p:cNvSpPr txBox="1"/>
          <p:nvPr>
            <p:ph idx="1" type="body"/>
          </p:nvPr>
        </p:nvSpPr>
        <p:spPr>
          <a:xfrm>
            <a:off x="3887391" y="987426"/>
            <a:ext cx="462915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9" name="Google Shape;69;p23"/>
          <p:cNvSpPr txBox="1"/>
          <p:nvPr>
            <p:ph idx="2" type="body"/>
          </p:nvPr>
        </p:nvSpPr>
        <p:spPr>
          <a:xfrm>
            <a:off x="629841" y="2057400"/>
            <a:ext cx="2949178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70" name="Google Shape;70;p23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3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3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11" Type="http://schemas.openxmlformats.org/officeDocument/2006/relationships/slideLayout" Target="../slideLayouts/slideLayout12.xml"/><Relationship Id="rId10" Type="http://schemas.openxmlformats.org/officeDocument/2006/relationships/slideLayout" Target="../slideLayouts/slideLayout1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10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4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4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4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14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14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3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9" name="Google Shape;19;p13"/>
          <p:cNvSpPr txBox="1"/>
          <p:nvPr>
            <p:ph idx="1" type="body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13"/>
          <p:cNvSpPr txBox="1"/>
          <p:nvPr>
            <p:ph idx="10" type="dt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13"/>
          <p:cNvSpPr txBox="1"/>
          <p:nvPr>
            <p:ph idx="11" type="ftr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2" name="Google Shape;22;p13"/>
          <p:cNvSpPr txBox="1"/>
          <p:nvPr>
            <p:ph idx="12" type="sldNum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A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6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3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image" Target="../media/image11.png"/><Relationship Id="rId6" Type="http://schemas.openxmlformats.org/officeDocument/2006/relationships/image" Target="../media/image1.png"/><Relationship Id="rId7" Type="http://schemas.openxmlformats.org/officeDocument/2006/relationships/image" Target="../media/image7.png"/><Relationship Id="rId8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21.png"/><Relationship Id="rId6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11" Type="http://schemas.openxmlformats.org/officeDocument/2006/relationships/image" Target="../media/image18.png"/><Relationship Id="rId10" Type="http://schemas.openxmlformats.org/officeDocument/2006/relationships/image" Target="../media/image14.png"/><Relationship Id="rId12" Type="http://schemas.openxmlformats.org/officeDocument/2006/relationships/image" Target="../media/image19.png"/><Relationship Id="rId9" Type="http://schemas.openxmlformats.org/officeDocument/2006/relationships/image" Target="../media/image15.png"/><Relationship Id="rId5" Type="http://schemas.openxmlformats.org/officeDocument/2006/relationships/image" Target="../media/image24.png"/><Relationship Id="rId6" Type="http://schemas.openxmlformats.org/officeDocument/2006/relationships/image" Target="../media/image25.png"/><Relationship Id="rId7" Type="http://schemas.openxmlformats.org/officeDocument/2006/relationships/image" Target="../media/image23.png"/><Relationship Id="rId8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Relationship Id="rId5" Type="http://schemas.openxmlformats.org/officeDocument/2006/relationships/image" Target="../media/image16.png"/><Relationship Id="rId6" Type="http://schemas.openxmlformats.org/officeDocument/2006/relationships/image" Target="../media/image20.png"/><Relationship Id="rId7" Type="http://schemas.openxmlformats.org/officeDocument/2006/relationships/image" Target="../media/image2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9.png"/><Relationship Id="rId4" Type="http://schemas.openxmlformats.org/officeDocument/2006/relationships/image" Target="../media/image26.png"/><Relationship Id="rId5" Type="http://schemas.openxmlformats.org/officeDocument/2006/relationships/image" Target="../media/image28.png"/><Relationship Id="rId6" Type="http://schemas.openxmlformats.org/officeDocument/2006/relationships/image" Target="../media/image27.png"/><Relationship Id="rId7" Type="http://schemas.openxmlformats.org/officeDocument/2006/relationships/image" Target="../media/image31.png"/><Relationship Id="rId8" Type="http://schemas.openxmlformats.org/officeDocument/2006/relationships/image" Target="../media/image3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3.png"/><Relationship Id="rId4" Type="http://schemas.openxmlformats.org/officeDocument/2006/relationships/image" Target="../media/image34.png"/><Relationship Id="rId5" Type="http://schemas.openxmlformats.org/officeDocument/2006/relationships/image" Target="../media/image30.png"/><Relationship Id="rId6" Type="http://schemas.openxmlformats.org/officeDocument/2006/relationships/image" Target="../media/image37.png"/><Relationship Id="rId7" Type="http://schemas.openxmlformats.org/officeDocument/2006/relationships/image" Target="../media/image36.png"/><Relationship Id="rId8" Type="http://schemas.openxmlformats.org/officeDocument/2006/relationships/image" Target="../media/image3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AU"/>
              <a:t>Problem and Goal</a:t>
            </a:r>
            <a:endParaRPr/>
          </a:p>
        </p:txBody>
      </p:sp>
      <p:pic>
        <p:nvPicPr>
          <p:cNvPr id="97" name="Google Shape;9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86958" y="4384878"/>
            <a:ext cx="4407250" cy="1325562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9792" y="3902457"/>
            <a:ext cx="4275591" cy="2377821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2"/>
          <p:cNvSpPr txBox="1"/>
          <p:nvPr>
            <p:ph idx="1" type="body"/>
          </p:nvPr>
        </p:nvSpPr>
        <p:spPr>
          <a:xfrm>
            <a:off x="557602" y="1783458"/>
            <a:ext cx="8052998" cy="40458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rPr lang="en-AU"/>
              <a:t>Re-orientate comic and blacken the background in all instances where Garfield is present while retaining foreground elements such that the comic remains readable.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deftlycreative.com/img/portfolio/garfield/garfield.png" id="274" name="Google Shape;274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94772" y="643466"/>
            <a:ext cx="4354455" cy="55710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3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AU"/>
              <a:t>Key Stages</a:t>
            </a:r>
            <a:endParaRPr/>
          </a:p>
        </p:txBody>
      </p:sp>
      <p:pic>
        <p:nvPicPr>
          <p:cNvPr id="105" name="Google Shape;105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14875" y="1952412"/>
            <a:ext cx="3980429" cy="1197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7800" y="1451022"/>
            <a:ext cx="3933423" cy="2187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3"/>
          <p:cNvPicPr preferRelativeResize="0"/>
          <p:nvPr/>
        </p:nvPicPr>
        <p:blipFill rotWithShape="1">
          <a:blip r:embed="rId5">
            <a:alphaModFix/>
          </a:blip>
          <a:srcRect b="13561" l="12649" r="9348" t="9910"/>
          <a:stretch/>
        </p:blipFill>
        <p:spPr>
          <a:xfrm>
            <a:off x="284035" y="4067872"/>
            <a:ext cx="3977188" cy="11735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3"/>
          <p:cNvPicPr preferRelativeResize="0"/>
          <p:nvPr/>
        </p:nvPicPr>
        <p:blipFill rotWithShape="1">
          <a:blip r:embed="rId6">
            <a:alphaModFix/>
          </a:blip>
          <a:srcRect b="12987" l="12953" r="9550" t="9751"/>
          <a:stretch/>
        </p:blipFill>
        <p:spPr>
          <a:xfrm>
            <a:off x="2498031" y="5617652"/>
            <a:ext cx="3977188" cy="11925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3"/>
          <p:cNvPicPr preferRelativeResize="0"/>
          <p:nvPr/>
        </p:nvPicPr>
        <p:blipFill rotWithShape="1">
          <a:blip r:embed="rId5">
            <a:alphaModFix/>
          </a:blip>
          <a:srcRect b="13561" l="12649" r="9348" t="9910"/>
          <a:stretch/>
        </p:blipFill>
        <p:spPr>
          <a:xfrm>
            <a:off x="4714875" y="4067872"/>
            <a:ext cx="3977188" cy="117359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3"/>
          <p:cNvSpPr/>
          <p:nvPr/>
        </p:nvSpPr>
        <p:spPr>
          <a:xfrm>
            <a:off x="2095500" y="3695700"/>
            <a:ext cx="487680" cy="31904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3"/>
          <p:cNvSpPr/>
          <p:nvPr/>
        </p:nvSpPr>
        <p:spPr>
          <a:xfrm rot="10800000">
            <a:off x="5173980" y="3149600"/>
            <a:ext cx="487680" cy="889697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3"/>
          <p:cNvSpPr/>
          <p:nvPr/>
        </p:nvSpPr>
        <p:spPr>
          <a:xfrm rot="10800000">
            <a:off x="6459629" y="3149600"/>
            <a:ext cx="487680" cy="889697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3"/>
          <p:cNvSpPr/>
          <p:nvPr/>
        </p:nvSpPr>
        <p:spPr>
          <a:xfrm flipH="1" rot="10800000">
            <a:off x="1485900" y="5294594"/>
            <a:ext cx="940370" cy="875222"/>
          </a:xfrm>
          <a:prstGeom prst="bentArrow">
            <a:avLst>
              <a:gd fmla="val 30357" name="adj1"/>
              <a:gd fmla="val 25000" name="adj2"/>
              <a:gd fmla="val 25000" name="adj3"/>
              <a:gd fmla="val 43750" name="adj4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3"/>
          <p:cNvSpPr/>
          <p:nvPr/>
        </p:nvSpPr>
        <p:spPr>
          <a:xfrm flipH="1" rot="5400000">
            <a:off x="6636218" y="5180798"/>
            <a:ext cx="841204" cy="1019680"/>
          </a:xfrm>
          <a:prstGeom prst="bentArrow">
            <a:avLst>
              <a:gd fmla="val 33737" name="adj1"/>
              <a:gd fmla="val 27308" name="adj2"/>
              <a:gd fmla="val 25000" name="adj3"/>
              <a:gd fmla="val 43750" name="adj4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3"/>
          <p:cNvSpPr/>
          <p:nvPr/>
        </p:nvSpPr>
        <p:spPr>
          <a:xfrm>
            <a:off x="4785358" y="4275396"/>
            <a:ext cx="1264921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AU" sz="4400" u="none" cap="none" strike="noStrike">
                <a:solidFill>
                  <a:srgbClr val="BBD6EE"/>
                </a:solidFill>
                <a:latin typeface="Arial"/>
                <a:ea typeface="Arial"/>
                <a:cs typeface="Arial"/>
                <a:sym typeface="Arial"/>
              </a:rPr>
              <a:t>True</a:t>
            </a:r>
            <a:endParaRPr/>
          </a:p>
        </p:txBody>
      </p:sp>
      <p:sp>
        <p:nvSpPr>
          <p:cNvPr id="116" name="Google Shape;116;p3"/>
          <p:cNvSpPr/>
          <p:nvPr/>
        </p:nvSpPr>
        <p:spPr>
          <a:xfrm>
            <a:off x="6120763" y="4269946"/>
            <a:ext cx="1194438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36000" spcFirstLastPara="1" rIns="36000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AU" sz="4400" u="none" cap="none" strike="noStrike">
                <a:solidFill>
                  <a:srgbClr val="BBD6EE"/>
                </a:solidFill>
                <a:latin typeface="Arial"/>
                <a:ea typeface="Arial"/>
                <a:cs typeface="Arial"/>
                <a:sym typeface="Arial"/>
              </a:rPr>
              <a:t>True</a:t>
            </a:r>
            <a:endParaRPr/>
          </a:p>
        </p:txBody>
      </p:sp>
      <p:sp>
        <p:nvSpPr>
          <p:cNvPr id="117" name="Google Shape;117;p3"/>
          <p:cNvSpPr/>
          <p:nvPr/>
        </p:nvSpPr>
        <p:spPr>
          <a:xfrm>
            <a:off x="7406413" y="4269946"/>
            <a:ext cx="1194438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spcFirstLastPara="1" rIns="0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AU" sz="4400" u="none" cap="none" strike="noStrike">
                <a:solidFill>
                  <a:srgbClr val="FFCCCC"/>
                </a:solidFill>
                <a:latin typeface="Arial"/>
                <a:ea typeface="Arial"/>
                <a:cs typeface="Arial"/>
                <a:sym typeface="Arial"/>
              </a:rPr>
              <a:t>False</a:t>
            </a:r>
            <a:endParaRPr/>
          </a:p>
        </p:txBody>
      </p:sp>
      <p:sp>
        <p:nvSpPr>
          <p:cNvPr id="118" name="Google Shape;118;p3"/>
          <p:cNvSpPr/>
          <p:nvPr/>
        </p:nvSpPr>
        <p:spPr>
          <a:xfrm rot="2769374">
            <a:off x="7696970" y="3293456"/>
            <a:ext cx="636279" cy="632464"/>
          </a:xfrm>
          <a:prstGeom prst="plus">
            <a:avLst>
              <a:gd fmla="val 41540" name="adj"/>
            </a:avLst>
          </a:prstGeom>
          <a:solidFill>
            <a:srgbClr val="FF5050"/>
          </a:solidFill>
          <a:ln cap="flat" cmpd="sng" w="127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3"/>
          <p:cNvSpPr txBox="1"/>
          <p:nvPr/>
        </p:nvSpPr>
        <p:spPr>
          <a:xfrm>
            <a:off x="327800" y="3691682"/>
            <a:ext cx="1714360" cy="3761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Re-Orientate Comic</a:t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0" name="Google Shape;120;p3"/>
          <p:cNvSpPr txBox="1"/>
          <p:nvPr/>
        </p:nvSpPr>
        <p:spPr>
          <a:xfrm>
            <a:off x="711910" y="6238188"/>
            <a:ext cx="1714360" cy="3761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Find Frames</a:t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1" name="Google Shape;121;p3"/>
          <p:cNvSpPr txBox="1"/>
          <p:nvPr/>
        </p:nvSpPr>
        <p:spPr>
          <a:xfrm>
            <a:off x="6549233" y="6238188"/>
            <a:ext cx="1714360" cy="3761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Detect Garfield</a:t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22" name="Google Shape;122;p3"/>
          <p:cNvSpPr txBox="1"/>
          <p:nvPr/>
        </p:nvSpPr>
        <p:spPr>
          <a:xfrm>
            <a:off x="5511506" y="3471725"/>
            <a:ext cx="1077546" cy="3761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Blacken Background</a:t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4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AU"/>
              <a:t>Re-Orientate Comic</a:t>
            </a:r>
            <a:endParaRPr/>
          </a:p>
        </p:txBody>
      </p:sp>
      <p:pic>
        <p:nvPicPr>
          <p:cNvPr id="128" name="Google Shape;12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27800" y="1451022"/>
            <a:ext cx="3933423" cy="2187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4"/>
          <p:cNvPicPr preferRelativeResize="0"/>
          <p:nvPr/>
        </p:nvPicPr>
        <p:blipFill rotWithShape="1">
          <a:blip r:embed="rId4">
            <a:alphaModFix/>
          </a:blip>
          <a:srcRect b="13561" l="12649" r="9348" t="9910"/>
          <a:stretch/>
        </p:blipFill>
        <p:spPr>
          <a:xfrm>
            <a:off x="4711254" y="1957990"/>
            <a:ext cx="4003824" cy="118145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4"/>
          <p:cNvSpPr/>
          <p:nvPr/>
        </p:nvSpPr>
        <p:spPr>
          <a:xfrm>
            <a:off x="1318260" y="3733800"/>
            <a:ext cx="487680" cy="784859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4"/>
          <p:cNvSpPr txBox="1"/>
          <p:nvPr/>
        </p:nvSpPr>
        <p:spPr>
          <a:xfrm>
            <a:off x="1805940" y="3660505"/>
            <a:ext cx="1470520" cy="8581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Threshold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Label Region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Major Axis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Angle</a:t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descr="C:\Users\Paul\AppData\Local\Temp\ConnectorClipboard536557139419892261\image15714598952020.png" id="132" name="Google Shape;132;p4"/>
          <p:cNvPicPr preferRelativeResize="0"/>
          <p:nvPr/>
        </p:nvPicPr>
        <p:blipFill rotWithShape="1">
          <a:blip r:embed="rId5">
            <a:alphaModFix/>
          </a:blip>
          <a:srcRect b="12186" l="13036" r="9523" t="8945"/>
          <a:stretch/>
        </p:blipFill>
        <p:spPr>
          <a:xfrm>
            <a:off x="327800" y="4580523"/>
            <a:ext cx="2269974" cy="12859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Paul\AppData\Local\Temp\ConnectorClipboard536557139419892261\image15714600268550.png" id="133" name="Google Shape;133;p4"/>
          <p:cNvPicPr preferRelativeResize="0"/>
          <p:nvPr/>
        </p:nvPicPr>
        <p:blipFill rotWithShape="1">
          <a:blip r:embed="rId6">
            <a:alphaModFix/>
          </a:blip>
          <a:srcRect b="12913" l="12714" r="9389" t="9191"/>
          <a:stretch/>
        </p:blipFill>
        <p:spPr>
          <a:xfrm>
            <a:off x="3545665" y="3638550"/>
            <a:ext cx="2151211" cy="316992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Paul\AppData\Local\Temp\ConnectorClipboard536557139419892261\image15714603282030.png" id="134" name="Google Shape;134;p4"/>
          <p:cNvPicPr preferRelativeResize="0"/>
          <p:nvPr/>
        </p:nvPicPr>
        <p:blipFill rotWithShape="1">
          <a:blip r:embed="rId7">
            <a:alphaModFix/>
          </a:blip>
          <a:srcRect b="12553" l="12521" r="8957" t="8722"/>
          <a:stretch/>
        </p:blipFill>
        <p:spPr>
          <a:xfrm>
            <a:off x="6637246" y="4427188"/>
            <a:ext cx="2151211" cy="158880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" name="Google Shape;135;p4"/>
          <p:cNvCxnSpPr/>
          <p:nvPr/>
        </p:nvCxnSpPr>
        <p:spPr>
          <a:xfrm>
            <a:off x="419100" y="4899660"/>
            <a:ext cx="2072640" cy="64008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med" w="med" type="triangle"/>
            <a:tailEnd len="med" w="med" type="triangle"/>
          </a:ln>
        </p:spPr>
      </p:cxnSp>
      <p:cxnSp>
        <p:nvCxnSpPr>
          <p:cNvPr id="136" name="Google Shape;136;p4"/>
          <p:cNvCxnSpPr>
            <a:stCxn id="132" idx="1"/>
            <a:endCxn id="132" idx="3"/>
          </p:cNvCxnSpPr>
          <p:nvPr/>
        </p:nvCxnSpPr>
        <p:spPr>
          <a:xfrm>
            <a:off x="327800" y="5223510"/>
            <a:ext cx="22701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dash"/>
            <a:miter lim="800000"/>
            <a:headEnd len="sm" w="sm" type="none"/>
            <a:tailEnd len="sm" w="sm" type="none"/>
          </a:ln>
        </p:spPr>
      </p:cxnSp>
      <p:sp>
        <p:nvSpPr>
          <p:cNvPr id="137" name="Google Shape;137;p4"/>
          <p:cNvSpPr txBox="1"/>
          <p:nvPr/>
        </p:nvSpPr>
        <p:spPr>
          <a:xfrm>
            <a:off x="1860711" y="5157067"/>
            <a:ext cx="288129" cy="2499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AU" sz="12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α</a:t>
            </a:r>
            <a:endParaRPr b="1" i="0" sz="1200" u="none" cap="none" strike="noStrike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8" name="Google Shape;138;p4"/>
          <p:cNvSpPr/>
          <p:nvPr/>
        </p:nvSpPr>
        <p:spPr>
          <a:xfrm>
            <a:off x="832406" y="4591953"/>
            <a:ext cx="1291212" cy="1285974"/>
          </a:xfrm>
          <a:prstGeom prst="arc">
            <a:avLst>
              <a:gd fmla="val 21549480" name="adj1"/>
              <a:gd fmla="val 970701" name="adj2"/>
            </a:avLst>
          </a:prstGeom>
          <a:noFill/>
          <a:ln cap="flat" cmpd="sng" w="95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4"/>
          <p:cNvSpPr/>
          <p:nvPr/>
        </p:nvSpPr>
        <p:spPr>
          <a:xfrm rot="-5400000">
            <a:off x="2831641" y="4842511"/>
            <a:ext cx="487680" cy="784859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4"/>
          <p:cNvSpPr/>
          <p:nvPr/>
        </p:nvSpPr>
        <p:spPr>
          <a:xfrm rot="-5400000">
            <a:off x="5924906" y="4842511"/>
            <a:ext cx="487680" cy="784859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4"/>
          <p:cNvSpPr/>
          <p:nvPr/>
        </p:nvSpPr>
        <p:spPr>
          <a:xfrm rot="10800000">
            <a:off x="7436601" y="3192588"/>
            <a:ext cx="487680" cy="1181451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4"/>
          <p:cNvSpPr txBox="1"/>
          <p:nvPr/>
        </p:nvSpPr>
        <p:spPr>
          <a:xfrm>
            <a:off x="2673844" y="5448850"/>
            <a:ext cx="784860" cy="4176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Rotate</a:t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3" name="Google Shape;143;p4"/>
          <p:cNvSpPr txBox="1"/>
          <p:nvPr/>
        </p:nvSpPr>
        <p:spPr>
          <a:xfrm>
            <a:off x="5783837" y="5452699"/>
            <a:ext cx="784860" cy="41764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Open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Close</a:t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4" name="Google Shape;144;p4"/>
          <p:cNvSpPr txBox="1"/>
          <p:nvPr/>
        </p:nvSpPr>
        <p:spPr>
          <a:xfrm>
            <a:off x="7825740" y="3314510"/>
            <a:ext cx="1184880" cy="104409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BoundingBox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Crop</a:t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AU"/>
              <a:t>Find Frames</a:t>
            </a:r>
            <a:endParaRPr/>
          </a:p>
        </p:txBody>
      </p:sp>
      <p:pic>
        <p:nvPicPr>
          <p:cNvPr id="150" name="Google Shape;150;p5"/>
          <p:cNvPicPr preferRelativeResize="0"/>
          <p:nvPr/>
        </p:nvPicPr>
        <p:blipFill rotWithShape="1">
          <a:blip r:embed="rId3">
            <a:alphaModFix/>
          </a:blip>
          <a:srcRect b="13561" l="12649" r="9348" t="9910"/>
          <a:stretch/>
        </p:blipFill>
        <p:spPr>
          <a:xfrm>
            <a:off x="327800" y="1377416"/>
            <a:ext cx="3977188" cy="117359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5"/>
          <p:cNvPicPr preferRelativeResize="0"/>
          <p:nvPr/>
        </p:nvPicPr>
        <p:blipFill rotWithShape="1">
          <a:blip r:embed="rId4">
            <a:alphaModFix/>
          </a:blip>
          <a:srcRect b="12987" l="12953" r="9550" t="9751"/>
          <a:stretch/>
        </p:blipFill>
        <p:spPr>
          <a:xfrm>
            <a:off x="4715451" y="1377416"/>
            <a:ext cx="3977188" cy="119256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5"/>
          <p:cNvSpPr/>
          <p:nvPr/>
        </p:nvSpPr>
        <p:spPr>
          <a:xfrm>
            <a:off x="2054035" y="2569975"/>
            <a:ext cx="487680" cy="476677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C:\Users\Paul\AppData\Local\Temp\ConnectorClipboard536557139419892261\image15714613969880.png" id="153" name="Google Shape;153;p5"/>
          <p:cNvPicPr preferRelativeResize="0"/>
          <p:nvPr/>
        </p:nvPicPr>
        <p:blipFill rotWithShape="1">
          <a:blip r:embed="rId5">
            <a:alphaModFix/>
          </a:blip>
          <a:srcRect b="14074" l="13365" r="9824" t="10879"/>
          <a:stretch/>
        </p:blipFill>
        <p:spPr>
          <a:xfrm>
            <a:off x="352424" y="3084085"/>
            <a:ext cx="3938237" cy="11558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5"/>
          <p:cNvPicPr preferRelativeResize="0"/>
          <p:nvPr/>
        </p:nvPicPr>
        <p:blipFill rotWithShape="1">
          <a:blip r:embed="rId6">
            <a:alphaModFix/>
          </a:blip>
          <a:srcRect b="0" l="8425" r="7572" t="0"/>
          <a:stretch/>
        </p:blipFill>
        <p:spPr>
          <a:xfrm>
            <a:off x="120253" y="4748835"/>
            <a:ext cx="4261247" cy="1404316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5"/>
          <p:cNvSpPr/>
          <p:nvPr/>
        </p:nvSpPr>
        <p:spPr>
          <a:xfrm>
            <a:off x="2054035" y="4277393"/>
            <a:ext cx="487680" cy="532731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6" name="Google Shape;156;p5"/>
          <p:cNvPicPr preferRelativeResize="0"/>
          <p:nvPr/>
        </p:nvPicPr>
        <p:blipFill rotWithShape="1">
          <a:blip r:embed="rId7">
            <a:alphaModFix/>
          </a:blip>
          <a:srcRect b="0" l="8737" r="8012" t="3853"/>
          <a:stretch/>
        </p:blipFill>
        <p:spPr>
          <a:xfrm>
            <a:off x="4514851" y="4810125"/>
            <a:ext cx="4248150" cy="135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5"/>
          <p:cNvPicPr preferRelativeResize="0"/>
          <p:nvPr/>
        </p:nvPicPr>
        <p:blipFill rotWithShape="1">
          <a:blip r:embed="rId8">
            <a:alphaModFix/>
          </a:blip>
          <a:srcRect b="0" l="8948" r="8237" t="5496"/>
          <a:stretch/>
        </p:blipFill>
        <p:spPr>
          <a:xfrm>
            <a:off x="4505613" y="3076575"/>
            <a:ext cx="4247862" cy="130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5"/>
          <p:cNvSpPr/>
          <p:nvPr/>
        </p:nvSpPr>
        <p:spPr>
          <a:xfrm rot="10800000">
            <a:off x="6407146" y="2584936"/>
            <a:ext cx="487680" cy="461716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5"/>
          <p:cNvSpPr/>
          <p:nvPr/>
        </p:nvSpPr>
        <p:spPr>
          <a:xfrm rot="10800000">
            <a:off x="6407146" y="4323249"/>
            <a:ext cx="487680" cy="486875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5"/>
          <p:cNvSpPr/>
          <p:nvPr/>
        </p:nvSpPr>
        <p:spPr>
          <a:xfrm flipH="1" rot="10800000">
            <a:off x="3790950" y="5493634"/>
            <a:ext cx="1421866" cy="1364366"/>
          </a:xfrm>
          <a:custGeom>
            <a:rect b="b" l="l" r="r" t="t"/>
            <a:pathLst>
              <a:path extrusionOk="0" h="120000" w="120000">
                <a:moveTo>
                  <a:pt x="7983" y="59240"/>
                </a:moveTo>
                <a:lnTo>
                  <a:pt x="7983" y="59240"/>
                </a:lnTo>
                <a:cubicBezTo>
                  <a:pt x="8369" y="33207"/>
                  <a:pt x="28182" y="11523"/>
                  <a:pt x="54224" y="8633"/>
                </a:cubicBezTo>
                <a:cubicBezTo>
                  <a:pt x="80267" y="5743"/>
                  <a:pt x="104408" y="22548"/>
                  <a:pt x="110566" y="47854"/>
                </a:cubicBezTo>
                <a:lnTo>
                  <a:pt x="118126" y="47946"/>
                </a:lnTo>
                <a:lnTo>
                  <a:pt x="102528" y="60515"/>
                </a:lnTo>
                <a:lnTo>
                  <a:pt x="83190" y="47523"/>
                </a:lnTo>
                <a:lnTo>
                  <a:pt x="90446" y="47611"/>
                </a:lnTo>
                <a:cubicBezTo>
                  <a:pt x="84376" y="33702"/>
                  <a:pt x="69044" y="25804"/>
                  <a:pt x="53700" y="28682"/>
                </a:cubicBezTo>
                <a:cubicBezTo>
                  <a:pt x="38357" y="31560"/>
                  <a:pt x="27201" y="44426"/>
                  <a:pt x="26964" y="59517"/>
                </a:cubicBezTo>
                <a:close/>
              </a:path>
            </a:pathLst>
          </a:cu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5"/>
          <p:cNvSpPr txBox="1"/>
          <p:nvPr/>
        </p:nvSpPr>
        <p:spPr>
          <a:xfrm>
            <a:off x="5212815" y="6063797"/>
            <a:ext cx="3479824" cy="8581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Convolution by Laplacian of Gaussian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Invert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Truncate</a:t>
            </a:r>
            <a:endParaRPr b="0" i="0" sz="12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62" name="Google Shape;162;p5"/>
          <p:cNvSpPr txBox="1"/>
          <p:nvPr/>
        </p:nvSpPr>
        <p:spPr>
          <a:xfrm>
            <a:off x="2541715" y="2583208"/>
            <a:ext cx="1550926" cy="4766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Threshold</a:t>
            </a:r>
            <a:endParaRPr/>
          </a:p>
        </p:txBody>
      </p:sp>
      <p:sp>
        <p:nvSpPr>
          <p:cNvPr id="163" name="Google Shape;163;p5"/>
          <p:cNvSpPr txBox="1"/>
          <p:nvPr/>
        </p:nvSpPr>
        <p:spPr>
          <a:xfrm>
            <a:off x="2541715" y="4271917"/>
            <a:ext cx="1748945" cy="53273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Column-wise mean</a:t>
            </a:r>
            <a:endParaRPr/>
          </a:p>
        </p:txBody>
      </p:sp>
      <p:sp>
        <p:nvSpPr>
          <p:cNvPr id="164" name="Google Shape;164;p5"/>
          <p:cNvSpPr txBox="1"/>
          <p:nvPr/>
        </p:nvSpPr>
        <p:spPr>
          <a:xfrm>
            <a:off x="6894826" y="4411424"/>
            <a:ext cx="1901532" cy="39322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Convolution by Gaussian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Label peaks</a:t>
            </a:r>
            <a:endParaRPr/>
          </a:p>
        </p:txBody>
      </p:sp>
      <p:sp>
        <p:nvSpPr>
          <p:cNvPr id="165" name="Google Shape;165;p5"/>
          <p:cNvSpPr txBox="1"/>
          <p:nvPr/>
        </p:nvSpPr>
        <p:spPr>
          <a:xfrm>
            <a:off x="6894825" y="2599903"/>
            <a:ext cx="1797813" cy="47667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Define frame edges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AU"/>
              <a:t>Detect Garfield</a:t>
            </a:r>
            <a:endParaRPr/>
          </a:p>
        </p:txBody>
      </p:sp>
      <p:pic>
        <p:nvPicPr>
          <p:cNvPr id="171" name="Google Shape;171;p6"/>
          <p:cNvPicPr preferRelativeResize="0"/>
          <p:nvPr/>
        </p:nvPicPr>
        <p:blipFill rotWithShape="1">
          <a:blip r:embed="rId3">
            <a:alphaModFix/>
          </a:blip>
          <a:srcRect b="12987" l="12953" r="9550" t="9751"/>
          <a:stretch/>
        </p:blipFill>
        <p:spPr>
          <a:xfrm>
            <a:off x="341221" y="1385389"/>
            <a:ext cx="3977188" cy="119256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6"/>
          <p:cNvSpPr/>
          <p:nvPr/>
        </p:nvSpPr>
        <p:spPr>
          <a:xfrm>
            <a:off x="769618" y="2652300"/>
            <a:ext cx="487680" cy="945912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73" name="Google Shape;173;p6"/>
          <p:cNvGrpSpPr/>
          <p:nvPr/>
        </p:nvGrpSpPr>
        <p:grpSpPr>
          <a:xfrm>
            <a:off x="4714875" y="1394874"/>
            <a:ext cx="3977188" cy="1173590"/>
            <a:chOff x="4714875" y="4067872"/>
            <a:chExt cx="3977188" cy="1173590"/>
          </a:xfrm>
        </p:grpSpPr>
        <p:pic>
          <p:nvPicPr>
            <p:cNvPr id="174" name="Google Shape;174;p6"/>
            <p:cNvPicPr preferRelativeResize="0"/>
            <p:nvPr/>
          </p:nvPicPr>
          <p:blipFill rotWithShape="1">
            <a:blip r:embed="rId4">
              <a:alphaModFix/>
            </a:blip>
            <a:srcRect b="13561" l="12649" r="9348" t="9910"/>
            <a:stretch/>
          </p:blipFill>
          <p:spPr>
            <a:xfrm>
              <a:off x="4714875" y="4067872"/>
              <a:ext cx="3977188" cy="117359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5" name="Google Shape;175;p6"/>
            <p:cNvSpPr/>
            <p:nvPr/>
          </p:nvSpPr>
          <p:spPr>
            <a:xfrm>
              <a:off x="4785358" y="4275396"/>
              <a:ext cx="1264921" cy="7694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AU" sz="4400" u="none" cap="none" strike="noStrike">
                  <a:solidFill>
                    <a:srgbClr val="BBD6EE"/>
                  </a:solidFill>
                  <a:latin typeface="Arial"/>
                  <a:ea typeface="Arial"/>
                  <a:cs typeface="Arial"/>
                  <a:sym typeface="Arial"/>
                </a:rPr>
                <a:t>True</a:t>
              </a: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>
              <a:off x="6120763" y="4269946"/>
              <a:ext cx="1194438" cy="7694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36000" spcFirstLastPara="1" rIns="36000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AU" sz="4400" u="none" cap="none" strike="noStrike">
                  <a:solidFill>
                    <a:srgbClr val="BBD6EE"/>
                  </a:solidFill>
                  <a:latin typeface="Arial"/>
                  <a:ea typeface="Arial"/>
                  <a:cs typeface="Arial"/>
                  <a:sym typeface="Arial"/>
                </a:rPr>
                <a:t>True</a:t>
              </a: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>
              <a:off x="7406413" y="4269946"/>
              <a:ext cx="1194438" cy="76944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0" spcFirstLastPara="1" rIns="0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AU" sz="4400" u="none" cap="none" strike="noStrike">
                  <a:solidFill>
                    <a:srgbClr val="FFCCCC"/>
                  </a:solidFill>
                  <a:latin typeface="Arial"/>
                  <a:ea typeface="Arial"/>
                  <a:cs typeface="Arial"/>
                  <a:sym typeface="Arial"/>
                </a:rPr>
                <a:t>False</a:t>
              </a:r>
              <a:endParaRPr/>
            </a:p>
          </p:txBody>
        </p:sp>
      </p:grpSp>
      <p:pic>
        <p:nvPicPr>
          <p:cNvPr descr="C:\Users\Paul\AppData\Local\Temp\ConnectorClipboard536557139419892261\image15714645948700.png" id="178" name="Google Shape;178;p6"/>
          <p:cNvPicPr preferRelativeResize="0"/>
          <p:nvPr/>
        </p:nvPicPr>
        <p:blipFill rotWithShape="1">
          <a:blip r:embed="rId5">
            <a:alphaModFix/>
          </a:blip>
          <a:srcRect b="12100" l="12174" r="8596" t="8820"/>
          <a:stretch/>
        </p:blipFill>
        <p:spPr>
          <a:xfrm>
            <a:off x="350746" y="3683772"/>
            <a:ext cx="3977188" cy="119256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Paul\AppData\Local\Temp\ConnectorClipboard536557139419892261\image15714646504730.png" id="179" name="Google Shape;179;p6"/>
          <p:cNvPicPr preferRelativeResize="0"/>
          <p:nvPr/>
        </p:nvPicPr>
        <p:blipFill rotWithShape="1">
          <a:blip r:embed="rId6">
            <a:alphaModFix/>
          </a:blip>
          <a:srcRect b="12585" l="12493" r="8887" t="47770"/>
          <a:stretch/>
        </p:blipFill>
        <p:spPr>
          <a:xfrm>
            <a:off x="4714875" y="3676152"/>
            <a:ext cx="3977188" cy="1206622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6"/>
          <p:cNvSpPr/>
          <p:nvPr/>
        </p:nvSpPr>
        <p:spPr>
          <a:xfrm>
            <a:off x="2080258" y="2646321"/>
            <a:ext cx="487680" cy="945912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6"/>
          <p:cNvSpPr/>
          <p:nvPr/>
        </p:nvSpPr>
        <p:spPr>
          <a:xfrm>
            <a:off x="3383278" y="2646321"/>
            <a:ext cx="487680" cy="945912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6"/>
          <p:cNvSpPr/>
          <p:nvPr/>
        </p:nvSpPr>
        <p:spPr>
          <a:xfrm flipH="1" rot="10800000">
            <a:off x="3718193" y="4289537"/>
            <a:ext cx="1421866" cy="1364366"/>
          </a:xfrm>
          <a:custGeom>
            <a:rect b="b" l="l" r="r" t="t"/>
            <a:pathLst>
              <a:path extrusionOk="0" h="120000" w="120000">
                <a:moveTo>
                  <a:pt x="7983" y="59240"/>
                </a:moveTo>
                <a:lnTo>
                  <a:pt x="7983" y="59240"/>
                </a:lnTo>
                <a:cubicBezTo>
                  <a:pt x="8369" y="33207"/>
                  <a:pt x="28182" y="11523"/>
                  <a:pt x="54224" y="8633"/>
                </a:cubicBezTo>
                <a:cubicBezTo>
                  <a:pt x="80267" y="5743"/>
                  <a:pt x="104408" y="22548"/>
                  <a:pt x="110566" y="47854"/>
                </a:cubicBezTo>
                <a:lnTo>
                  <a:pt x="118126" y="47946"/>
                </a:lnTo>
                <a:lnTo>
                  <a:pt x="102528" y="60515"/>
                </a:lnTo>
                <a:lnTo>
                  <a:pt x="83190" y="47523"/>
                </a:lnTo>
                <a:lnTo>
                  <a:pt x="90446" y="47611"/>
                </a:lnTo>
                <a:cubicBezTo>
                  <a:pt x="84376" y="33702"/>
                  <a:pt x="69044" y="25804"/>
                  <a:pt x="53700" y="28682"/>
                </a:cubicBezTo>
                <a:cubicBezTo>
                  <a:pt x="38357" y="31560"/>
                  <a:pt x="27201" y="44426"/>
                  <a:pt x="26964" y="59517"/>
                </a:cubicBezTo>
                <a:close/>
              </a:path>
            </a:pathLst>
          </a:cu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6"/>
          <p:cNvSpPr/>
          <p:nvPr/>
        </p:nvSpPr>
        <p:spPr>
          <a:xfrm rot="10800000">
            <a:off x="5185777" y="2646321"/>
            <a:ext cx="487680" cy="945912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6"/>
          <p:cNvSpPr/>
          <p:nvPr/>
        </p:nvSpPr>
        <p:spPr>
          <a:xfrm rot="10800000">
            <a:off x="6459629" y="2646321"/>
            <a:ext cx="487680" cy="945912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6"/>
          <p:cNvSpPr/>
          <p:nvPr/>
        </p:nvSpPr>
        <p:spPr>
          <a:xfrm rot="10800000">
            <a:off x="7733481" y="2646321"/>
            <a:ext cx="487680" cy="945912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6"/>
          <p:cNvSpPr txBox="1"/>
          <p:nvPr/>
        </p:nvSpPr>
        <p:spPr>
          <a:xfrm>
            <a:off x="1176298" y="2646320"/>
            <a:ext cx="1021748" cy="69885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Detect Garfield Orange</a:t>
            </a:r>
            <a:endParaRPr/>
          </a:p>
        </p:txBody>
      </p:sp>
      <p:sp>
        <p:nvSpPr>
          <p:cNvPr id="187" name="Google Shape;187;p6"/>
          <p:cNvSpPr txBox="1"/>
          <p:nvPr/>
        </p:nvSpPr>
        <p:spPr>
          <a:xfrm>
            <a:off x="5140059" y="4921090"/>
            <a:ext cx="3367446" cy="69885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Close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Erode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(remove spurious false positives) </a:t>
            </a:r>
            <a:endParaRPr/>
          </a:p>
        </p:txBody>
      </p:sp>
      <p:sp>
        <p:nvSpPr>
          <p:cNvPr id="188" name="Google Shape;188;p6"/>
          <p:cNvSpPr txBox="1"/>
          <p:nvPr/>
        </p:nvSpPr>
        <p:spPr>
          <a:xfrm>
            <a:off x="5555669" y="2901710"/>
            <a:ext cx="1021748" cy="4069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Detect pixel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7"/>
          <p:cNvSpPr/>
          <p:nvPr/>
        </p:nvSpPr>
        <p:spPr>
          <a:xfrm>
            <a:off x="419100" y="4760563"/>
            <a:ext cx="8450580" cy="1983137"/>
          </a:xfrm>
          <a:prstGeom prst="rect">
            <a:avLst/>
          </a:prstGeom>
          <a:gradFill>
            <a:gsLst>
              <a:gs pos="0">
                <a:srgbClr val="FFFFFF">
                  <a:alpha val="21960"/>
                </a:srgbClr>
              </a:gs>
              <a:gs pos="47000">
                <a:srgbClr val="FFFFFF">
                  <a:alpha val="21960"/>
                </a:srgbClr>
              </a:gs>
              <a:gs pos="96000">
                <a:srgbClr val="FF5050">
                  <a:alpha val="15686"/>
                </a:srgbClr>
              </a:gs>
              <a:gs pos="100000">
                <a:srgbClr val="FF5050">
                  <a:alpha val="15686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825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7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AU"/>
              <a:t>Blacken Background - I</a:t>
            </a:r>
            <a:endParaRPr/>
          </a:p>
        </p:txBody>
      </p:sp>
      <p:pic>
        <p:nvPicPr>
          <p:cNvPr id="195" name="Google Shape;195;p7"/>
          <p:cNvPicPr preferRelativeResize="0"/>
          <p:nvPr/>
        </p:nvPicPr>
        <p:blipFill rotWithShape="1">
          <a:blip r:embed="rId3">
            <a:alphaModFix/>
          </a:blip>
          <a:srcRect b="13561" l="40145" r="36392" t="9910"/>
          <a:stretch/>
        </p:blipFill>
        <p:spPr>
          <a:xfrm>
            <a:off x="731520" y="1461236"/>
            <a:ext cx="1196340" cy="11735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Paul\AppData\Local\Temp\ConnectorClipboard536557139419892261\image15714661561340.png" id="196" name="Google Shape;196;p7"/>
          <p:cNvPicPr preferRelativeResize="0"/>
          <p:nvPr/>
        </p:nvPicPr>
        <p:blipFill rotWithShape="1">
          <a:blip r:embed="rId4">
            <a:alphaModFix/>
          </a:blip>
          <a:srcRect b="12986" l="51849" r="9311" t="9425"/>
          <a:stretch/>
        </p:blipFill>
        <p:spPr>
          <a:xfrm>
            <a:off x="733363" y="3110899"/>
            <a:ext cx="1192653" cy="11735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Paul\AppData\Local\Temp\ConnectorClipboard536557139419892261\image15714664579320.png" id="197" name="Google Shape;197;p7"/>
          <p:cNvPicPr preferRelativeResize="0"/>
          <p:nvPr/>
        </p:nvPicPr>
        <p:blipFill rotWithShape="1">
          <a:blip r:embed="rId5">
            <a:alphaModFix/>
          </a:blip>
          <a:srcRect b="12840" l="12779" r="9310" t="9321"/>
          <a:stretch/>
        </p:blipFill>
        <p:spPr>
          <a:xfrm>
            <a:off x="3975013" y="3110900"/>
            <a:ext cx="1193974" cy="117358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Paul\AppData\Local\Temp\ConnectorClipboard536557139419892261\image15714666189330.png" id="198" name="Google Shape;198;p7"/>
          <p:cNvPicPr preferRelativeResize="0"/>
          <p:nvPr/>
        </p:nvPicPr>
        <p:blipFill rotWithShape="1">
          <a:blip r:embed="rId6">
            <a:alphaModFix/>
          </a:blip>
          <a:srcRect b="13461" l="12911" r="7735" t="10099"/>
          <a:stretch/>
        </p:blipFill>
        <p:spPr>
          <a:xfrm>
            <a:off x="7227448" y="3110899"/>
            <a:ext cx="1192653" cy="113026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Paul\AppData\Local\Temp\ConnectorClipboard536557139419892261\image15714667709330.png" id="199" name="Google Shape;199;p7"/>
          <p:cNvPicPr preferRelativeResize="0"/>
          <p:nvPr/>
        </p:nvPicPr>
        <p:blipFill rotWithShape="1">
          <a:blip r:embed="rId7">
            <a:alphaModFix/>
          </a:blip>
          <a:srcRect b="19089" l="12816" r="53168" t="16340"/>
          <a:stretch/>
        </p:blipFill>
        <p:spPr>
          <a:xfrm>
            <a:off x="7204696" y="1504560"/>
            <a:ext cx="1207784" cy="113026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Paul\AppData\Local\Temp\ConnectorClipboard536557139419892261\image15714678334590.png" id="200" name="Google Shape;200;p7"/>
          <p:cNvPicPr preferRelativeResize="0"/>
          <p:nvPr/>
        </p:nvPicPr>
        <p:blipFill rotWithShape="1">
          <a:blip r:embed="rId8">
            <a:alphaModFix/>
          </a:blip>
          <a:srcRect b="14011" l="13613" r="60712" t="11539"/>
          <a:stretch/>
        </p:blipFill>
        <p:spPr>
          <a:xfrm>
            <a:off x="731520" y="4931559"/>
            <a:ext cx="1545089" cy="133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Paul\AppData\Local\Temp\ConnectorClipboard536557139419892261\image15714681912360.png" id="201" name="Google Shape;201;p7"/>
          <p:cNvPicPr preferRelativeResize="0"/>
          <p:nvPr/>
        </p:nvPicPr>
        <p:blipFill rotWithShape="1">
          <a:blip r:embed="rId9">
            <a:alphaModFix/>
          </a:blip>
          <a:srcRect b="14000" l="39871" r="36405" t="9232"/>
          <a:stretch/>
        </p:blipFill>
        <p:spPr>
          <a:xfrm>
            <a:off x="5358934" y="4943941"/>
            <a:ext cx="1400176" cy="13287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Paul\AppData\Local\Temp\ConnectorClipboard536557139419892261\image15714684998360.png" id="202" name="Google Shape;202;p7"/>
          <p:cNvPicPr preferRelativeResize="0"/>
          <p:nvPr/>
        </p:nvPicPr>
        <p:blipFill rotWithShape="1">
          <a:blip r:embed="rId10">
            <a:alphaModFix/>
          </a:blip>
          <a:srcRect b="18604" l="63443" r="11733" t="16014"/>
          <a:stretch/>
        </p:blipFill>
        <p:spPr>
          <a:xfrm>
            <a:off x="3797233" y="4943941"/>
            <a:ext cx="1516355" cy="132873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Paul\AppData\Local\Temp\ConnectorClipboard536557139419892261\image15714687000370.png" id="203" name="Google Shape;203;p7"/>
          <p:cNvPicPr preferRelativeResize="0"/>
          <p:nvPr/>
        </p:nvPicPr>
        <p:blipFill rotWithShape="1">
          <a:blip r:embed="rId11">
            <a:alphaModFix/>
          </a:blip>
          <a:srcRect b="15508" l="39639" r="35751" t="11182"/>
          <a:stretch/>
        </p:blipFill>
        <p:spPr>
          <a:xfrm>
            <a:off x="6804456" y="4944626"/>
            <a:ext cx="1859280" cy="13039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Paul\AppData\Local\Temp\ConnectorClipboard536557139419892261\image15714689430370.png" id="204" name="Google Shape;204;p7"/>
          <p:cNvPicPr preferRelativeResize="0"/>
          <p:nvPr/>
        </p:nvPicPr>
        <p:blipFill rotWithShape="1">
          <a:blip r:embed="rId12">
            <a:alphaModFix/>
          </a:blip>
          <a:srcRect b="15090" l="40005" r="36527" t="11871"/>
          <a:stretch/>
        </p:blipFill>
        <p:spPr>
          <a:xfrm>
            <a:off x="2321955" y="4928168"/>
            <a:ext cx="1429932" cy="1336891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7"/>
          <p:cNvSpPr txBox="1"/>
          <p:nvPr/>
        </p:nvSpPr>
        <p:spPr>
          <a:xfrm>
            <a:off x="731520" y="6304779"/>
            <a:ext cx="1535564" cy="3761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AU" sz="12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Variable colours in background</a:t>
            </a:r>
            <a:endParaRPr b="1" i="0" sz="1200" u="none" cap="none" strike="noStrike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6" name="Google Shape;206;p7"/>
          <p:cNvSpPr txBox="1"/>
          <p:nvPr/>
        </p:nvSpPr>
        <p:spPr>
          <a:xfrm>
            <a:off x="2321955" y="6304779"/>
            <a:ext cx="1429932" cy="3761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AU" sz="12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Frames with and without borders</a:t>
            </a:r>
            <a:endParaRPr b="1" i="0" sz="1200" u="none" cap="none" strike="noStrike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7" name="Google Shape;207;p7"/>
          <p:cNvSpPr txBox="1"/>
          <p:nvPr/>
        </p:nvSpPr>
        <p:spPr>
          <a:xfrm>
            <a:off x="3751887" y="6304779"/>
            <a:ext cx="1640225" cy="3761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AU" sz="12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Colour artefacts due to poor image quality</a:t>
            </a:r>
            <a:endParaRPr b="1" i="0" sz="1200" u="none" cap="none" strike="noStrike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8" name="Google Shape;208;p7"/>
          <p:cNvSpPr txBox="1"/>
          <p:nvPr/>
        </p:nvSpPr>
        <p:spPr>
          <a:xfrm>
            <a:off x="5368458" y="6304779"/>
            <a:ext cx="1390651" cy="3761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AU" sz="12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Clutter</a:t>
            </a:r>
            <a:endParaRPr b="1" i="0" sz="1200" u="none" cap="none" strike="noStrike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9" name="Google Shape;209;p7"/>
          <p:cNvSpPr txBox="1"/>
          <p:nvPr/>
        </p:nvSpPr>
        <p:spPr>
          <a:xfrm>
            <a:off x="6876916" y="6305413"/>
            <a:ext cx="1714360" cy="3761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AU" sz="12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Foreground similar colour as background </a:t>
            </a:r>
            <a:endParaRPr b="1" i="0" sz="1200" u="none" cap="none" strike="noStrike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0" name="Google Shape;210;p7"/>
          <p:cNvSpPr/>
          <p:nvPr/>
        </p:nvSpPr>
        <p:spPr>
          <a:xfrm>
            <a:off x="1080457" y="2676485"/>
            <a:ext cx="487680" cy="379135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7"/>
          <p:cNvSpPr/>
          <p:nvPr/>
        </p:nvSpPr>
        <p:spPr>
          <a:xfrm rot="10800000">
            <a:off x="7564748" y="2691639"/>
            <a:ext cx="487680" cy="379135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7"/>
          <p:cNvSpPr/>
          <p:nvPr/>
        </p:nvSpPr>
        <p:spPr>
          <a:xfrm rot="-5400000">
            <a:off x="2691773" y="2716623"/>
            <a:ext cx="487680" cy="1962141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7"/>
          <p:cNvSpPr/>
          <p:nvPr/>
        </p:nvSpPr>
        <p:spPr>
          <a:xfrm rot="-5400000">
            <a:off x="5938484" y="2716623"/>
            <a:ext cx="487680" cy="1962141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7"/>
          <p:cNvSpPr txBox="1"/>
          <p:nvPr/>
        </p:nvSpPr>
        <p:spPr>
          <a:xfrm>
            <a:off x="1537226" y="2634943"/>
            <a:ext cx="1763120" cy="3799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Canny edge detection</a:t>
            </a:r>
            <a:endParaRPr/>
          </a:p>
        </p:txBody>
      </p:sp>
      <p:sp>
        <p:nvSpPr>
          <p:cNvPr id="215" name="Google Shape;215;p7"/>
          <p:cNvSpPr txBox="1"/>
          <p:nvPr/>
        </p:nvSpPr>
        <p:spPr>
          <a:xfrm>
            <a:off x="1890489" y="3869555"/>
            <a:ext cx="2001802" cy="3799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Draw border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Close (fill breaks in edges)</a:t>
            </a:r>
            <a:endParaRPr/>
          </a:p>
        </p:txBody>
      </p:sp>
      <p:sp>
        <p:nvSpPr>
          <p:cNvPr id="216" name="Google Shape;216;p7"/>
          <p:cNvSpPr txBox="1"/>
          <p:nvPr/>
        </p:nvSpPr>
        <p:spPr>
          <a:xfrm>
            <a:off x="5201252" y="3885548"/>
            <a:ext cx="1988206" cy="53205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Complement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Label 4-connected components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7"/>
          <p:cNvSpPr txBox="1"/>
          <p:nvPr/>
        </p:nvSpPr>
        <p:spPr>
          <a:xfrm>
            <a:off x="6096000" y="2689252"/>
            <a:ext cx="1468748" cy="37991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Set each region to median colour</a:t>
            </a:r>
            <a:endParaRPr/>
          </a:p>
        </p:txBody>
      </p:sp>
      <p:sp>
        <p:nvSpPr>
          <p:cNvPr id="218" name="Google Shape;218;p7"/>
          <p:cNvSpPr txBox="1"/>
          <p:nvPr/>
        </p:nvSpPr>
        <p:spPr>
          <a:xfrm>
            <a:off x="3048001" y="1367291"/>
            <a:ext cx="3047999" cy="133517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AU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Support colour segmentation: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0" i="0" lang="en-AU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improving definition of regions</a:t>
            </a:r>
            <a:endParaRPr/>
          </a:p>
          <a:p>
            <a:pPr indent="-285750" lvl="0" marL="2857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</a:pPr>
            <a:r>
              <a:rPr b="0" i="0" lang="en-AU" sz="1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reducing colour variation within regions.</a:t>
            </a:r>
            <a:endParaRPr b="0" i="0" sz="16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8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AU"/>
              <a:t>Blacken Background - II</a:t>
            </a:r>
            <a:endParaRPr/>
          </a:p>
        </p:txBody>
      </p:sp>
      <p:pic>
        <p:nvPicPr>
          <p:cNvPr descr="C:\Users\Paul\AppData\Local\Temp\ConnectorClipboard536557139419892261\image15714667709330.png" id="224" name="Google Shape;224;p8"/>
          <p:cNvPicPr preferRelativeResize="0"/>
          <p:nvPr/>
        </p:nvPicPr>
        <p:blipFill rotWithShape="1">
          <a:blip r:embed="rId3">
            <a:alphaModFix/>
          </a:blip>
          <a:srcRect b="19089" l="12816" r="53168" t="16340"/>
          <a:stretch/>
        </p:blipFill>
        <p:spPr>
          <a:xfrm>
            <a:off x="1520076" y="1485811"/>
            <a:ext cx="1254079" cy="11735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Paul\AppData\Local\Temp\ConnectorClipboard536557139419892261\image15714667709330.png" id="225" name="Google Shape;225;p8"/>
          <p:cNvPicPr preferRelativeResize="0"/>
          <p:nvPr/>
        </p:nvPicPr>
        <p:blipFill rotWithShape="1">
          <a:blip r:embed="rId3">
            <a:alphaModFix/>
          </a:blip>
          <a:srcRect b="18286" l="57089" r="9483" t="14857"/>
          <a:stretch/>
        </p:blipFill>
        <p:spPr>
          <a:xfrm>
            <a:off x="1543598" y="3148874"/>
            <a:ext cx="1230557" cy="12132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Paul\AppData\Local\Temp\ConnectorClipboard536557139419892261\image15714669477390.png" id="226" name="Google Shape;226;p8"/>
          <p:cNvPicPr preferRelativeResize="0"/>
          <p:nvPr/>
        </p:nvPicPr>
        <p:blipFill rotWithShape="1">
          <a:blip r:embed="rId4">
            <a:alphaModFix/>
          </a:blip>
          <a:srcRect b="14521" l="52092" r="9582" t="11397"/>
          <a:stretch/>
        </p:blipFill>
        <p:spPr>
          <a:xfrm>
            <a:off x="7179864" y="1461236"/>
            <a:ext cx="1232616" cy="11735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Paul\AppData\Local\Temp\ConnectorClipboard536557139419892261\image15714671367330.png" id="227" name="Google Shape;227;p8"/>
          <p:cNvPicPr preferRelativeResize="0"/>
          <p:nvPr/>
        </p:nvPicPr>
        <p:blipFill rotWithShape="1">
          <a:blip r:embed="rId5">
            <a:alphaModFix/>
          </a:blip>
          <a:srcRect b="13256" l="64670" r="9503" t="9143"/>
          <a:stretch/>
        </p:blipFill>
        <p:spPr>
          <a:xfrm>
            <a:off x="6951494" y="4903244"/>
            <a:ext cx="1682072" cy="1658993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Paul\AppData\Local\Temp\ConnectorClipboard536557139419892261\image15714673269320.png" id="228" name="Google Shape;228;p8"/>
          <p:cNvPicPr preferRelativeResize="0"/>
          <p:nvPr/>
        </p:nvPicPr>
        <p:blipFill rotWithShape="1">
          <a:blip r:embed="rId6">
            <a:alphaModFix/>
          </a:blip>
          <a:srcRect b="22948" l="13286" r="9568" t="11443"/>
          <a:stretch/>
        </p:blipFill>
        <p:spPr>
          <a:xfrm>
            <a:off x="7172580" y="3232504"/>
            <a:ext cx="1239900" cy="10374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C:\Users\Paul\AppData\Local\Temp\ConnectorClipboard536557139419892261\image15714671367330.png" id="229" name="Google Shape;229;p8"/>
          <p:cNvPicPr preferRelativeResize="0"/>
          <p:nvPr/>
        </p:nvPicPr>
        <p:blipFill rotWithShape="1">
          <a:blip r:embed="rId5">
            <a:alphaModFix/>
          </a:blip>
          <a:srcRect b="13256" l="38778" r="35397" t="9143"/>
          <a:stretch/>
        </p:blipFill>
        <p:spPr>
          <a:xfrm>
            <a:off x="628650" y="4910641"/>
            <a:ext cx="1682072" cy="1658993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8"/>
          <p:cNvSpPr/>
          <p:nvPr/>
        </p:nvSpPr>
        <p:spPr>
          <a:xfrm>
            <a:off x="1903275" y="2714570"/>
            <a:ext cx="487680" cy="379135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8"/>
          <p:cNvSpPr/>
          <p:nvPr/>
        </p:nvSpPr>
        <p:spPr>
          <a:xfrm>
            <a:off x="1915036" y="4414690"/>
            <a:ext cx="487680" cy="436931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8"/>
          <p:cNvSpPr/>
          <p:nvPr/>
        </p:nvSpPr>
        <p:spPr>
          <a:xfrm rot="-5400000">
            <a:off x="4405570" y="3486045"/>
            <a:ext cx="487680" cy="4493387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8"/>
          <p:cNvSpPr/>
          <p:nvPr/>
        </p:nvSpPr>
        <p:spPr>
          <a:xfrm rot="10800000">
            <a:off x="7548690" y="4388422"/>
            <a:ext cx="487680" cy="436933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8"/>
          <p:cNvSpPr/>
          <p:nvPr/>
        </p:nvSpPr>
        <p:spPr>
          <a:xfrm rot="10800000">
            <a:off x="7548690" y="2696062"/>
            <a:ext cx="487680" cy="373067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8"/>
          <p:cNvSpPr txBox="1"/>
          <p:nvPr/>
        </p:nvSpPr>
        <p:spPr>
          <a:xfrm>
            <a:off x="2325782" y="2659518"/>
            <a:ext cx="2451957" cy="43418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K-Means Clustering on colour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Label colour segments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8"/>
          <p:cNvSpPr txBox="1"/>
          <p:nvPr/>
        </p:nvSpPr>
        <p:spPr>
          <a:xfrm>
            <a:off x="5692823" y="2651759"/>
            <a:ext cx="1824474" cy="55862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Apply to colour image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8"/>
          <p:cNvSpPr txBox="1"/>
          <p:nvPr/>
        </p:nvSpPr>
        <p:spPr>
          <a:xfrm>
            <a:off x="5692823" y="4327690"/>
            <a:ext cx="1962659" cy="57555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Complement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Erode (for soft boundary)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8"/>
          <p:cNvSpPr txBox="1"/>
          <p:nvPr/>
        </p:nvSpPr>
        <p:spPr>
          <a:xfrm>
            <a:off x="2402716" y="5907615"/>
            <a:ext cx="2375024" cy="3986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Label 4-connected components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Remove spurious elements</a:t>
            </a:r>
            <a:endParaRPr/>
          </a:p>
        </p:txBody>
      </p:sp>
      <p:pic>
        <p:nvPicPr>
          <p:cNvPr descr="C:\Users\Paul\AppData\Local\Temp\ConnectorClipboard536557139419892261\image15714666189330.png" id="239" name="Google Shape;239;p8"/>
          <p:cNvPicPr preferRelativeResize="0"/>
          <p:nvPr/>
        </p:nvPicPr>
        <p:blipFill rotWithShape="1">
          <a:blip r:embed="rId7">
            <a:alphaModFix/>
          </a:blip>
          <a:srcRect b="13461" l="12911" r="7735" t="10099"/>
          <a:stretch/>
        </p:blipFill>
        <p:spPr>
          <a:xfrm>
            <a:off x="188917" y="1485811"/>
            <a:ext cx="1238368" cy="1173590"/>
          </a:xfrm>
          <a:prstGeom prst="rect">
            <a:avLst/>
          </a:prstGeom>
          <a:noFill/>
          <a:ln>
            <a:noFill/>
          </a:ln>
        </p:spPr>
      </p:pic>
      <p:sp>
        <p:nvSpPr>
          <p:cNvPr id="240" name="Google Shape;240;p8"/>
          <p:cNvSpPr/>
          <p:nvPr/>
        </p:nvSpPr>
        <p:spPr>
          <a:xfrm>
            <a:off x="564371" y="2697832"/>
            <a:ext cx="487680" cy="2157757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1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8"/>
          <p:cNvSpPr txBox="1"/>
          <p:nvPr/>
        </p:nvSpPr>
        <p:spPr>
          <a:xfrm>
            <a:off x="2310722" y="4356551"/>
            <a:ext cx="2687998" cy="80266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ID largest colour segment or largest region (not white)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Set as background</a:t>
            </a:r>
            <a:endParaRPr/>
          </a:p>
          <a:p>
            <a:pPr indent="-171450" lvl="0" marL="17145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</a:pPr>
            <a:r>
              <a:rPr b="0" i="0" lang="en-AU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Aggregate regions of similar colour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9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AU"/>
              <a:t>Results</a:t>
            </a:r>
            <a:endParaRPr/>
          </a:p>
        </p:txBody>
      </p:sp>
      <p:sp>
        <p:nvSpPr>
          <p:cNvPr id="247" name="Google Shape;247;p9"/>
          <p:cNvSpPr txBox="1"/>
          <p:nvPr>
            <p:ph idx="1" type="body"/>
          </p:nvPr>
        </p:nvSpPr>
        <p:spPr>
          <a:xfrm>
            <a:off x="4964917" y="88005"/>
            <a:ext cx="4014398" cy="12954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AU" sz="2400"/>
              <a:t>Training Set: 		15 / 15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AU" sz="2400"/>
              <a:t>Test Set:		10 / 10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AU" sz="2400"/>
              <a:t>Validation Set:	12 / 15</a:t>
            </a:r>
            <a:endParaRPr/>
          </a:p>
        </p:txBody>
      </p:sp>
      <p:pic>
        <p:nvPicPr>
          <p:cNvPr id="248" name="Google Shape;24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730" y="1559656"/>
            <a:ext cx="3312711" cy="164249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50080" y="1752962"/>
            <a:ext cx="4452531" cy="13255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6730" y="3382864"/>
            <a:ext cx="3312710" cy="12577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450080" y="3341288"/>
            <a:ext cx="4435714" cy="13409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06730" y="4820913"/>
            <a:ext cx="3312710" cy="1924746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450079" y="5187212"/>
            <a:ext cx="4440863" cy="13118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0"/>
          <p:cNvSpPr/>
          <p:nvPr/>
        </p:nvSpPr>
        <p:spPr>
          <a:xfrm>
            <a:off x="569595" y="5069900"/>
            <a:ext cx="8065770" cy="1728913"/>
          </a:xfrm>
          <a:prstGeom prst="rect">
            <a:avLst/>
          </a:prstGeom>
          <a:gradFill>
            <a:gsLst>
              <a:gs pos="0">
                <a:srgbClr val="FFFFFF">
                  <a:alpha val="21960"/>
                </a:srgbClr>
              </a:gs>
              <a:gs pos="47000">
                <a:srgbClr val="FFFFFF">
                  <a:alpha val="21960"/>
                </a:srgbClr>
              </a:gs>
              <a:gs pos="96000">
                <a:srgbClr val="FF5050">
                  <a:alpha val="15686"/>
                </a:srgbClr>
              </a:gs>
              <a:gs pos="100000">
                <a:srgbClr val="FF5050">
                  <a:alpha val="15686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825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10"/>
          <p:cNvSpPr/>
          <p:nvPr/>
        </p:nvSpPr>
        <p:spPr>
          <a:xfrm>
            <a:off x="569595" y="1500382"/>
            <a:ext cx="8065770" cy="3452618"/>
          </a:xfrm>
          <a:prstGeom prst="rect">
            <a:avLst/>
          </a:prstGeom>
          <a:gradFill>
            <a:gsLst>
              <a:gs pos="0">
                <a:srgbClr val="FFFFFF">
                  <a:alpha val="21960"/>
                </a:srgbClr>
              </a:gs>
              <a:gs pos="47000">
                <a:srgbClr val="FFFFFF">
                  <a:alpha val="21960"/>
                </a:srgbClr>
              </a:gs>
              <a:gs pos="96000">
                <a:srgbClr val="FF5050">
                  <a:alpha val="15686"/>
                </a:srgbClr>
              </a:gs>
              <a:gs pos="100000">
                <a:srgbClr val="FF5050">
                  <a:alpha val="15686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82550">
            <a:solidFill>
              <a:srgbClr val="C0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10"/>
          <p:cNvSpPr txBox="1"/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</a:pPr>
            <a:r>
              <a:rPr lang="en-AU"/>
              <a:t>Results</a:t>
            </a:r>
            <a:endParaRPr/>
          </a:p>
        </p:txBody>
      </p:sp>
      <p:sp>
        <p:nvSpPr>
          <p:cNvPr id="261" name="Google Shape;261;p10"/>
          <p:cNvSpPr txBox="1"/>
          <p:nvPr>
            <p:ph idx="1" type="body"/>
          </p:nvPr>
        </p:nvSpPr>
        <p:spPr>
          <a:xfrm>
            <a:off x="4964917" y="88005"/>
            <a:ext cx="4014398" cy="129547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AU" sz="2400"/>
              <a:t>Training Set: 		15 / 15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AU" sz="2400"/>
              <a:t>Test Set:		10 / 10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AU" sz="2400"/>
              <a:t>Validation Set:	12 / 15</a:t>
            </a:r>
            <a:endParaRPr/>
          </a:p>
        </p:txBody>
      </p:sp>
      <p:pic>
        <p:nvPicPr>
          <p:cNvPr descr="https://australiasoutheast1-mediap.svc.ms/transform/thumbnail?provider=spo&amp;inputFormat=png&amp;cs=fFNQTw&amp;docid=https%3A%2F%2Fconnectqutedu-my.sharepoint.com%3A443%2F_api%2Fv2.0%2Fdrives%2Fb!mcmfdhU2Mk6JpsymsC0OjNKYMWK_oNZDuZipkvaQhhzJ7Hz1aqBcQ5f7I84tNiak%2Fitems%2F016355DNGKWVEYIWGJPZD2PVPDRMKFGZDI%3Fversion%3DPublished&amp;access_token=eyJ0eXAiOiJKV1QiLCJhbGciOiJub25lIn0.eyJhdWQiOiIwMDAwMDAwMy0wMDAwLTBmZjEtY2UwMC0wMDAwMDAwMDAwMDAvY29ubmVjdHF1dGVkdS1teS5zaGFyZXBvaW50LmNvbUBkYzBiNTJhMy02OGM1LTQ0ZjctODgxZC05MzgzZDg4NTBiOTYiLCJpc3MiOiIwMDAwMDAwMy0wMDAwLTBmZjEtY2UwMC0wMDAwMDAwMDAwMDAiLCJuYmYiOiIxNTcxNDYxOTgwIiwiZXhwIjoiMTU3MTQ4MzU4MCIsImVuZHBvaW50dXJsIjoiRUlLM3hMM0ZzY2RubVMyUUd2UVJpZC8yQ3FZQWZVWlNnWkdQNnBlbmxRTT0iLCJlbmRwb2ludHVybExlbmd0aCI6IjEyMyIsImlzbG9vcGJhY2siOiJUcnVlIiwiY2lkIjoiWW1JME9UQm1PV1l0TXpBNFpDMDVNREF3TFRRNFlqZ3RZV1ZqWW1RNU5HVTRNek5rIiwidmVyIjoiaGFzaGVkcHJvb2Z0b2tlbiIsInNpdGVpZCI6Ik56WTVabU01T1RrdE16WXhOUzAwWlRNeUxUZzVZVFl0WTJOaE5tSXdNbVF3WlRoaiIsInNpZ25pbl9zdGF0ZSI6IltcImttc2lcIl0iLCJuYW1laWQiOiIwIy5mfG1lbWJlcnNoaXB8bjQzMzc5NDhAcXV0LmVkdS5hdSIsIm5paSI6Im1pY3Jvc29mdC5zaGFyZXBvaW50IiwiaXN1c2VyIjoidHJ1ZSIsImNhY2hla2V5IjoiMGguZnxtZW1iZXJzaGlwfDEwMDMzZmZmOGJkOTNiNjJAbGl2ZS5jb20iLCJ0dCI6IjAiLCJ1c2VQZXJzaXN0ZW50Q29va2llIjoiMyJ9.bk9YWmVYMHU5ZjJXSXBWV3RiRTFFVWx3cWVzekpEYlhwSFlpMFVHU0FTOD0&amp;encodeFailures=1&amp;srcWidth=&amp;srcHeight=&amp;width=928&amp;height=308&amp;action=Access" id="262" name="Google Shape;262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73981" y="3832796"/>
            <a:ext cx="3113592" cy="103339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australiasoutheast1-mediap.svc.ms/transform/thumbnail?provider=spo&amp;inputFormat=png&amp;cs=fFNQTw&amp;docid=https%3A%2F%2Fconnectqutedu-my.sharepoint.com%3A443%2F_api%2Fv2.0%2Fdrives%2Fb!mcmfdhU2Mk6JpsymsC0OjNKYMWK_oNZDuZipkvaQhhzJ7Hz1aqBcQ5f7I84tNiak%2Fitems%2F016355DNCLRBRY6UYMJVFYZRYHCW56DCJB%3Fversion%3DPublished&amp;access_token=eyJ0eXAiOiJKV1QiLCJhbGciOiJub25lIn0.eyJhdWQiOiIwMDAwMDAwMy0wMDAwLTBmZjEtY2UwMC0wMDAwMDAwMDAwMDAvY29ubmVjdHF1dGVkdS1teS5zaGFyZXBvaW50LmNvbUBkYzBiNTJhMy02OGM1LTQ0ZjctODgxZC05MzgzZDg4NTBiOTYiLCJpc3MiOiIwMDAwMDAwMy0wMDAwLTBmZjEtY2UwMC0wMDAwMDAwMDAwMDAiLCJuYmYiOiIxNTcxNDYxOTgwIiwiZXhwIjoiMTU3MTQ4MzU4MCIsImVuZHBvaW50dXJsIjoiRUlLM3hMM0ZzY2RubVMyUUd2UVJpZC8yQ3FZQWZVWlNnWkdQNnBlbmxRTT0iLCJlbmRwb2ludHVybExlbmd0aCI6IjEyMyIsImlzbG9vcGJhY2siOiJUcnVlIiwiY2lkIjoiWW1JME9UQm1PV1l0TXpBNFpDMDVNREF3TFRRNFlqZ3RZV1ZqWW1RNU5HVTRNek5rIiwidmVyIjoiaGFzaGVkcHJvb2Z0b2tlbiIsInNpdGVpZCI6Ik56WTVabU01T1RrdE16WXhOUzAwWlRNeUxUZzVZVFl0WTJOaE5tSXdNbVF3WlRoaiIsInNpZ25pbl9zdGF0ZSI6IltcImttc2lcIl0iLCJuYW1laWQiOiIwIy5mfG1lbWJlcnNoaXB8bjQzMzc5NDhAcXV0LmVkdS5hdSIsIm5paSI6Im1pY3Jvc29mdC5zaGFyZXBvaW50IiwiaXN1c2VyIjoidHJ1ZSIsImNhY2hla2V5IjoiMGguZnxtZW1iZXJzaGlwfDEwMDMzZmZmOGJkOTNiNjJAbGl2ZS5jb20iLCJ0dCI6IjAiLCJ1c2VQZXJzaXN0ZW50Q29va2llIjoiMyJ9.bk9YWmVYMHU5ZjJXSXBWV3RiRTFFVWx3cWVzekpEYlhwSFlpMFVHU0FTOD0&amp;encodeFailures=1&amp;srcWidth=&amp;srcHeight=&amp;width=820&amp;height=243&amp;action=Access" id="263" name="Google Shape;263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97014" y="3832796"/>
            <a:ext cx="3136471" cy="92946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australiasoutheast1-mediap.svc.ms/transform/thumbnail?provider=spo&amp;inputFormat=png&amp;cs=fFNQTw&amp;docid=https%3A%2F%2Fconnectqutedu-my.sharepoint.com%3A443%2F_api%2Fv2.0%2Fdrives%2Fb!mcmfdhU2Mk6JpsymsC0OjNKYMWK_oNZDuZipkvaQhhzJ7Hz1aqBcQ5f7I84tNiak%2Fitems%2F016355DNDVBL3A5D6YPRE3YEFU7IENGU43%3Fversion%3DPublished&amp;access_token=eyJ0eXAiOiJKV1QiLCJhbGciOiJub25lIn0.eyJhdWQiOiIwMDAwMDAwMy0wMDAwLTBmZjEtY2UwMC0wMDAwMDAwMDAwMDAvY29ubmVjdHF1dGVkdS1teS5zaGFyZXBvaW50LmNvbUBkYzBiNTJhMy02OGM1LTQ0ZjctODgxZC05MzgzZDg4NTBiOTYiLCJpc3MiOiIwMDAwMDAwMy0wMDAwLTBmZjEtY2UwMC0wMDAwMDAwMDAwMDAiLCJuYmYiOiIxNTcxNDYxOTgwIiwiZXhwIjoiMTU3MTQ4MzU4MCIsImVuZHBvaW50dXJsIjoiRUlLM3hMM0ZzY2RubVMyUUd2UVJpZC8yQ3FZQWZVWlNnWkdQNnBlbmxRTT0iLCJlbmRwb2ludHVybExlbmd0aCI6IjEyMyIsImlzbG9vcGJhY2siOiJUcnVlIiwiY2lkIjoiWW1JME9UQm1PV1l0TXpBNFpDMDVNREF3TFRRNFlqZ3RZV1ZqWW1RNU5HVTRNek5rIiwidmVyIjoiaGFzaGVkcHJvb2Z0b2tlbiIsInNpdGVpZCI6Ik56WTVabU01T1RrdE16WXhOUzAwWlRNeUxUZzVZVFl0WTJOaE5tSXdNbVF3WlRoaiIsInNpZ25pbl9zdGF0ZSI6IltcImttc2lcIl0iLCJuYW1laWQiOiIwIy5mfG1lbWJlcnNoaXB8bjQzMzc5NDhAcXV0LmVkdS5hdSIsIm5paSI6Im1pY3Jvc29mdC5zaGFyZXBvaW50IiwiaXN1c2VyIjoidHJ1ZSIsImNhY2hla2V5IjoiMGguZnxtZW1iZXJzaGlwfDEwMDMzZmZmOGJkOTNiNjJAbGl2ZS5jb20iLCJ0dCI6IjAiLCJ1c2VQZXJzaXN0ZW50Q29va2llIjoiMyJ9.bk9YWmVYMHU5ZjJXSXBWV3RiRTFFVWx3cWVzekpEYlhwSFlpMFVHU0FTOD0&amp;encodeFailures=1&amp;srcWidth=&amp;srcHeight=&amp;width=677&amp;height=147&amp;action=Access" id="264" name="Google Shape;264;p1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59446" y="5710436"/>
            <a:ext cx="4616864" cy="1002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1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973981" y="1583629"/>
            <a:ext cx="3113592" cy="2196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1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197014" y="2161979"/>
            <a:ext cx="3136471" cy="1617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1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51624" y="5192008"/>
            <a:ext cx="3136471" cy="1536416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10"/>
          <p:cNvSpPr txBox="1"/>
          <p:nvPr/>
        </p:nvSpPr>
        <p:spPr>
          <a:xfrm>
            <a:off x="628651" y="1619494"/>
            <a:ext cx="3880094" cy="37619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AU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Original comic is skewed (unanticipated feature)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AU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Affects Re-orientation and Blacken Background I</a:t>
            </a:r>
            <a:endParaRPr b="1" i="0" sz="1400" u="none" cap="none" strike="noStrike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9" name="Google Shape;269;p10"/>
          <p:cNvSpPr txBox="1"/>
          <p:nvPr/>
        </p:nvSpPr>
        <p:spPr>
          <a:xfrm>
            <a:off x="3959446" y="5119295"/>
            <a:ext cx="4555904" cy="5911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AU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Background and foreground same colour – almost white</a:t>
            </a:r>
            <a:endParaRPr b="1" i="0" sz="1400" u="none" cap="none" strike="noStrike">
              <a:solidFill>
                <a:srgbClr val="FF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AU" sz="14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Affects Blacken Background II</a:t>
            </a:r>
            <a:endParaRPr b="1" i="0" sz="1400" u="none" cap="none" strike="noStrike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2019-10-19T03:43:32Z</dcterms:created>
  <dc:creator>Paul</dc:creator>
</cp:coreProperties>
</file>